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12192000" cy="6858000"/>
  <p:notesSz cx="6858000" cy="9144000"/>
  <p:defaultTextStyle>
    <a:defPPr>
      <a:defRPr lang="ru-RU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No Style, Table Grid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dk1"/>
              </a:solidFill>
            </a:ln>
          </a:left>
          <a:right>
            <a:ln w="12700">
              <a:solidFill>
                <a:schemeClr val="dk1"/>
              </a:solidFill>
            </a:ln>
          </a:right>
          <a:top>
            <a:ln w="12700">
              <a:solidFill>
                <a:schemeClr val="dk1"/>
              </a:solidFill>
            </a:ln>
          </a:top>
          <a:bottom>
            <a:ln w="12700">
              <a:solidFill>
                <a:schemeClr val="dk1"/>
              </a:solidFill>
            </a:ln>
          </a:bottom>
          <a:insideH>
            <a:ln w="12700">
              <a:solidFill>
                <a:schemeClr val="dk1"/>
              </a:solidFill>
            </a:ln>
          </a:insideH>
          <a:insideV>
            <a:ln w="12700">
              <a:solidFill>
                <a:schemeClr val="dk1"/>
              </a:solidFill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lt1"/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/>
          </a:solidFill>
        </a:fill>
      </a:tcStyle>
    </a:band1V>
    <a:band2V>
      <a:tcStyle>
        <a:tcBdr/>
        <a:fill>
          <a:solidFill>
            <a:schemeClr val="lt1"/>
          </a:solidFill>
        </a:fill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lt1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lt1"/>
          </a:solidFill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>
              <a:solidFill>
                <a:schemeClr val="lt1"/>
              </a:solidFill>
            </a:ln>
          </a:top>
        </a:tcBdr>
        <a:fill>
          <a:solidFill>
            <a:schemeClr val="l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dk1"/>
      </a:tcTxStyle>
      <a:tcStyle>
        <a:tcBdr>
          <a:bottom>
            <a:ln w="12700">
              <a:solidFill>
                <a:schemeClr val="dk1"/>
              </a:solidFill>
            </a:ln>
          </a:bottom>
        </a:tcBdr>
        <a:fill>
          <a:solidFill>
            <a:schemeClr val="l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744" y="19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.svg>
</file>

<file path=ppt/media/media10.svg>
</file>

<file path=ppt/media/media11.svg>
</file>

<file path=ppt/media/media12.svg>
</file>

<file path=ppt/media/media13.svg>
</file>

<file path=ppt/media/media14.svg>
</file>

<file path=ppt/media/media15.svg>
</file>

<file path=ppt/media/media2.mp4>
</file>

<file path=ppt/media/media2.svg>
</file>

<file path=ppt/media/media3.mp4>
</file>

<file path=ppt/media/media3.svg>
</file>

<file path=ppt/media/media4.svg>
</file>

<file path=ppt/media/media8.svg>
</file>

<file path=ppt/media/media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6554960" name="Верхний колонтитул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8469343" name="Дата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71BB88F4-904A-4437-9530-8D556C422013}" type="datetimeFigureOut">
              <a:rPr lang="ru-RU"/>
              <a:t>07.07.2025</a:t>
            </a:fld>
            <a:endParaRPr lang="ru-RU"/>
          </a:p>
        </p:txBody>
      </p:sp>
      <p:sp>
        <p:nvSpPr>
          <p:cNvPr id="262356294" name="Образ слайда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1160937512" name="Заметки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2102149487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2136073292" name="Номер слайда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7BE7853-D612-4681-9C1D-188A4A542B70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5871114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368294354" name="Образ слайда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2980257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Правильные сокращения ученых степеней:</a:t>
            </a:r>
            <a:endParaRPr/>
          </a:p>
          <a:p>
            <a:pPr>
              <a:defRPr/>
            </a:pPr>
            <a:r>
              <a:rPr lang="ru-RU"/>
              <a:t>канд. тех. наук</a:t>
            </a:r>
            <a:endParaRPr/>
          </a:p>
          <a:p>
            <a:pPr>
              <a:defRPr/>
            </a:pPr>
            <a:r>
              <a:rPr lang="ru-RU"/>
              <a:t>канд. физ.-мат. наук</a:t>
            </a:r>
            <a:endParaRPr/>
          </a:p>
          <a:p>
            <a:pPr>
              <a:defRPr/>
            </a:pPr>
            <a:r>
              <a:rPr lang="ru-RU"/>
              <a:t>канд. пед. наук</a:t>
            </a:r>
            <a:endParaRPr/>
          </a:p>
          <a:p>
            <a:pPr>
              <a:defRPr/>
            </a:pPr>
            <a:r>
              <a:rPr lang="ru-RU"/>
              <a:t>канд. биол. наук</a:t>
            </a:r>
            <a:endParaRPr/>
          </a:p>
          <a:p>
            <a:pPr>
              <a:defRPr/>
            </a:pPr>
            <a:r>
              <a:rPr lang="ru-RU"/>
              <a:t>канд. филос. наук</a:t>
            </a:r>
            <a:endParaRPr/>
          </a:p>
        </p:txBody>
      </p:sp>
      <p:sp>
        <p:nvSpPr>
          <p:cNvPr id="1821394723" name="Номер слайда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388633DD-F5F3-7884-292F-B9D03314053C}" type="slidenum">
              <a:rPr lang="ru-RU"/>
              <a:t>1</a:t>
            </a:fld>
            <a:endParaRPr lang="ru-R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665188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733195009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4703459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4540315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A32757-67FB-68AD-3912-C54DDDF05B9B}" type="slidenum">
              <a:rPr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8835824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952797738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8569586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1493374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2D4D6F1-B417-B12C-54DF-870FED7C07F3}" type="slidenum">
              <a:rPr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056058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765919107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29830845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846380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12B28E0-0480-1417-3E0C-C245E16FBD1D}" type="slidenum">
              <a:rPr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933402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467380246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68125589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980677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902E229-684B-85C9-24DA-136A120CE0CB}" type="slidenum">
              <a:rPr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8169617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26611941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211156036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4199064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A8B3C0-8D91-1609-2CC4-C09F0DD2E145}" type="slidenum">
              <a:rPr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95074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216301797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51897045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1577392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2CC153-CAAF-DF9A-B67F-272D0C63B7D9}" type="slidenum">
              <a:rPr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736127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253147080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201424556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7055091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91C0044-D9B9-3294-AA05-8B0F823A9B2E}" type="slidenum">
              <a:rPr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2060408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638436999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6787894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7803403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7DBA792-F7E8-48E8-B227-1AEA9C767783}" type="slidenum">
              <a:rPr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107740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2036049081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20023903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529208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202015B-3077-BC40-C4B0-680228F29265}" type="slidenum">
              <a:rPr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777225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259785206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51025229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6491925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2483C7B-E2FF-F477-AC11-5DF9A3130ABD}" type="slidenum">
              <a:rPr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789DB2C-15F6-F3E7-D2A9-D6E57F30892D}" type="slidenum">
              <a:rPr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3037744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517963967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46777416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8080049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2D808BF-EC63-F91A-82BB-6C62CAF5C45A}" type="slidenum">
              <a:rPr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220909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605229646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24334788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2880288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FCC328-90CD-4309-A899-C7565182EE6C}" type="slidenum">
              <a:rPr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699585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72517418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40070373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5587474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FC6D4A-FE18-3995-227D-14310657CEC5}" type="slidenum">
              <a:rPr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381544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8282005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3944473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4855981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7957969-6CFE-44B4-BDFD-6D11350F3BBC}" type="slidenum">
              <a:rPr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966388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466863590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48093954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7850899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19B8E9E-8DB7-45AF-D3AC-002AB98662F4}" type="slidenum">
              <a:rPr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829505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516229945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07964735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8299462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C79D9EC-195E-BB0C-A137-ADC6FA9D3DAB}" type="slidenum">
              <a:rPr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35384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363659841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63956133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1052470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3451DC8-EFC7-3548-C0C7-62D67F31A513}" type="slidenum">
              <a:rPr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2878529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84373796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32007487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9148859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D94F7E-09F0-50E9-8021-6C24945B6E4F}" type="slidenum">
              <a:rPr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821397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975063600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13024707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7564930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CB11FE0-029B-039A-E7BA-EB37D3EF184A}" type="slidenum">
              <a:rPr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15562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488665524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94739998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8871740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E6962F0-ABAB-93FE-A8A3-894F44BF2EF4}" type="slidenum">
              <a:rPr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197961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97377640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09251480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2884491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357DA43-8DA1-884C-DB4D-D72B1A472435}" type="slidenum">
              <a:rPr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188737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538080808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29917657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5175365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DEDE961-465D-00EC-CE46-8A5E9A9F7DEB}" type="slidenum">
              <a:rPr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569661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930055816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68956137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0981410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D116A14-DFF2-C935-AAE0-D3E8553C6B89}" type="slidenum">
              <a:rPr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297877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246971198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00168311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3230072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5358540-1693-66B1-6F11-6DF7E0F550B5}" type="slidenum">
              <a:rPr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8468395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755485161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966610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0223932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7C7FCA-B885-C106-8D7C-5925E3FBF757}" type="slidenum">
              <a:rPr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551870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490812080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60838538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9881041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7A47E2E-5D30-31E6-8693-13EE90803D16}" type="slidenum">
              <a:rPr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327735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99793722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0925101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3069457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B8B7405-3DCE-4B3E-E57E-C6D290FD8B6C}" type="slidenum">
              <a:rPr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711108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02258532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055829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524208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D5DF32-FB1A-33F8-FD8B-D16C7E53A7AB}" type="slidenum">
              <a:rPr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239659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651031753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03018085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6914527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FCF2F9F-24B2-3928-F214-283BB4F67F1F}" type="slidenum">
              <a:rPr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4101353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32695812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41756605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3695187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3949672-8A9E-B8A7-E709-893454ACAA26}" type="slidenum">
              <a:rPr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61992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812033147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84465174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3224882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4CB1644-345F-D72A-35B1-A204C89D4001}" type="slidenum">
              <a:rPr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4803877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055935670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49007898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8997697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39D5F33-421B-B07A-A513-5B695EFEA783}" type="slidenum">
              <a:rPr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2874107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542288144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200316680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3606870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282B771-53A4-FDC0-0D02-ED2EF62110C5}" type="slidenum">
              <a:rPr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98262206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2981849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1238427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30037C2-D23F-37E8-95D5-39E0E904D9E9}" type="slidenum">
              <a:rPr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6987414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2125126106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5804145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1542752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EF8A9F4-3647-3BB8-0D19-1F13FEC9B841}" type="slidenum">
              <a:rPr/>
              <a:t>42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690947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521183353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97865406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566348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600C389-46B1-95F9-2D7B-B7DDFDDDD1E7}" type="slidenum">
              <a:rPr/>
              <a:t>43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7BE8860-6F12-EB77-BDDA-7CEC6A34C25B}" type="slidenum">
              <a:rPr/>
              <a:t>44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D5487D3-EBD3-0203-1703-641651C26735}" type="slidenum">
              <a:rPr/>
              <a:t>45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9A8B7A3-8844-B505-715F-DD6026161CAC}" type="slidenum">
              <a:rPr/>
              <a:t>46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33394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584511743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92662200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4941496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7A06E67-F966-F17C-D596-05051CAC2015}" type="slidenum">
              <a:rPr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376070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873933643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27066110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224367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6442067-613F-829D-2332-263982895F19}" type="slidenum">
              <a:rPr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23985774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70291337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6392128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4662834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A0928B2-9099-71E6-AC52-A5B54ECF27CD}" type="slidenum">
              <a:rPr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8555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42277395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4795853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9959607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5887A8D-3D03-8E42-1DBB-A5008A459D43}" type="slidenum">
              <a:rPr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292971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4385568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7998336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8A0B261-3379-EAFC-71AC-4A05881AAC57}" type="slidenum">
              <a:rPr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9068987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092666148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166692275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506568" y="6356349"/>
            <a:ext cx="4713430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672935334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7095604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72613521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2010895672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5E592AB-4646-4D95-B072-466470448644}" type="datetime1">
              <a:rPr lang="ru-RU"/>
              <a:t>07.07.2025</a:t>
            </a:fld>
            <a:endParaRPr lang="ru-RU"/>
          </a:p>
        </p:txBody>
      </p:sp>
      <p:sp>
        <p:nvSpPr>
          <p:cNvPr id="109521800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195077108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2683117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518883684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884432379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66F57A-FC30-42C5-A61B-632C4DE05A4D}" type="datetime1">
              <a:rPr lang="ru-RU"/>
              <a:t>07.07.2025</a:t>
            </a:fld>
            <a:endParaRPr lang="ru-RU"/>
          </a:p>
        </p:txBody>
      </p:sp>
      <p:sp>
        <p:nvSpPr>
          <p:cNvPr id="101034152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82191743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0744525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802825609" name="Объект 2"/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50165122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155727211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9" y="6356349"/>
            <a:ext cx="2743200" cy="365124"/>
          </a:xfrm>
        </p:spPr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  <p:cxnSp>
        <p:nvCxnSpPr>
          <p:cNvPr id="658302834" name="Прямая соединительная линия 7"/>
          <p:cNvCxnSpPr/>
          <p:nvPr/>
        </p:nvCxnSpPr>
        <p:spPr bwMode="auto">
          <a:xfrm>
            <a:off x="838198" y="6176242"/>
            <a:ext cx="10515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4741659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402577859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701287570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03B052F-33B8-4E88-85D4-133B114A105E}" type="datetime1">
              <a:rPr lang="ru-RU"/>
              <a:t>07.07.2025</a:t>
            </a:fld>
            <a:endParaRPr lang="ru-RU"/>
          </a:p>
        </p:txBody>
      </p:sp>
      <p:sp>
        <p:nvSpPr>
          <p:cNvPr id="137700670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2133685509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66295341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222085590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335851038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9096703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5976249" cy="36512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507564121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7214771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751843457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990989273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98648776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2110405374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333709579" name="Дата 6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5B3CEA3-D9DC-4384-A3FA-80856F378A5D}" type="datetime1">
              <a:rPr lang="ru-RU"/>
              <a:t>07.07.2025</a:t>
            </a:fld>
            <a:endParaRPr lang="ru-RU"/>
          </a:p>
        </p:txBody>
      </p:sp>
      <p:sp>
        <p:nvSpPr>
          <p:cNvPr id="1675178683" name="Нижний колонтитул 7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266404532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564281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04284047" name="Дата 2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861885F5-9496-4E35-AC50-9FF9C31A668A}" type="datetime1">
              <a:rPr lang="ru-RU"/>
              <a:t>07.07.2025</a:t>
            </a:fld>
            <a:endParaRPr lang="ru-RU"/>
          </a:p>
        </p:txBody>
      </p:sp>
      <p:sp>
        <p:nvSpPr>
          <p:cNvPr id="1305996402" name="Нижний колонтитул 3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719375498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4056052" name="Нижний колонтитул 2"/>
          <p:cNvSpPr>
            <a:spLocks noGrp="1"/>
          </p:cNvSpPr>
          <p:nvPr>
            <p:ph type="ftr" sz="quarter" idx="11"/>
          </p:nvPr>
        </p:nvSpPr>
        <p:spPr bwMode="auto">
          <a:xfrm>
            <a:off x="922794" y="6356349"/>
            <a:ext cx="6246822" cy="36512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549394945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6401979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323245821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51017499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072052563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8193B1-4974-4F45-B466-DF9E0FD588D6}" type="datetime1">
              <a:rPr lang="ru-RU"/>
              <a:t>07.07.2025</a:t>
            </a:fld>
            <a:endParaRPr lang="ru-RU"/>
          </a:p>
        </p:txBody>
      </p:sp>
      <p:sp>
        <p:nvSpPr>
          <p:cNvPr id="587015395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796446732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9385180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534005241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882733831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224454955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F6847081-8893-40D4-9DE5-D9C96A1E7C3E}" type="datetime1">
              <a:rPr lang="ru-RU"/>
              <a:t>07.07.2025</a:t>
            </a:fld>
            <a:endParaRPr lang="ru-RU"/>
          </a:p>
        </p:txBody>
      </p:sp>
      <p:sp>
        <p:nvSpPr>
          <p:cNvPr id="1119287512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2017215815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8036604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4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8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9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10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11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12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13.sv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14.sv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15.sv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media1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985119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870855" y="1947087"/>
            <a:ext cx="10450286" cy="1852727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compatLnSpc="0">
            <a:normAutofit fontScale="90000"/>
          </a:bodyPr>
          <a:lstStyle/>
          <a:p>
            <a:pPr>
              <a:defRPr/>
            </a:pPr>
            <a:r>
              <a:rPr lang="ru-RU" sz="3100"/>
              <a:t>Выпускная квалификационная работа </a:t>
            </a:r>
            <a:r>
              <a:rPr lang="ru-RU" sz="4000"/>
              <a:t/>
            </a:r>
            <a:br>
              <a:rPr lang="ru-RU" sz="4000"/>
            </a:br>
            <a:r>
              <a:rPr lang="ru-RU" sz="3100"/>
              <a:t>на тему </a:t>
            </a:r>
            <a:r>
              <a:rPr lang="ru-RU" sz="4000"/>
              <a:t/>
            </a:r>
            <a:br>
              <a:rPr lang="ru-RU" sz="4000"/>
            </a:br>
            <a:r>
              <a:rPr lang="ru-RU" b="1"/>
              <a:t>«</a:t>
            </a:r>
            <a:r>
              <a:rPr lang="ru-RU" sz="4800" b="1"/>
              <a:t>РАЗРАБОТКА ЧАТ-БОТА В ПОДДЕРЖКУ АБИТУРИЕНТА ВЯТГУ»</a:t>
            </a:r>
            <a:endParaRPr/>
          </a:p>
        </p:txBody>
      </p:sp>
      <p:sp>
        <p:nvSpPr>
          <p:cNvPr id="110324390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616606" y="4630919"/>
            <a:ext cx="11084910" cy="1655761"/>
          </a:xfrm>
        </p:spPr>
        <p:txBody>
          <a:bodyPr/>
          <a:lstStyle/>
          <a:p>
            <a:pPr algn="l">
              <a:defRPr/>
            </a:pPr>
            <a:r>
              <a:rPr lang="ru-RU" b="0" i="0">
                <a:solidFill>
                  <a:srgbClr val="333333"/>
                </a:solidFill>
              </a:rPr>
              <a:t>Студент группы Фиб-4301-51-00 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Ощепков Дмитрий Олегович</a:t>
            </a:r>
            <a:endParaRPr/>
          </a:p>
          <a:p>
            <a:pPr algn="l">
              <a:defRPr/>
            </a:pPr>
            <a:r>
              <a:rPr lang="ru-RU" b="0" i="0">
                <a:solidFill>
                  <a:srgbClr val="333333"/>
                </a:solidFill>
              </a:rPr>
              <a:t>Научный руководитель: 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доцент кафедры ПМИ Разова Елена Владимировна</a:t>
            </a:r>
            <a:endParaRPr lang="ru-RU"/>
          </a:p>
        </p:txBody>
      </p:sp>
      <p:pic>
        <p:nvPicPr>
          <p:cNvPr id="1074961553" name="Рисунок 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0" y="40093"/>
            <a:ext cx="1834605" cy="1274031"/>
          </a:xfrm>
          <a:prstGeom prst="rect">
            <a:avLst/>
          </a:prstGeom>
        </p:spPr>
      </p:pic>
      <p:sp>
        <p:nvSpPr>
          <p:cNvPr id="1083622645" name="TextBox 10"/>
          <p:cNvSpPr txBox="1"/>
          <p:nvPr/>
        </p:nvSpPr>
        <p:spPr bwMode="auto">
          <a:xfrm>
            <a:off x="1500775" y="40095"/>
            <a:ext cx="9492341" cy="1846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599"/>
              </a:spcBef>
              <a:spcAft>
                <a:spcPts val="599"/>
              </a:spcAft>
              <a:defRPr/>
            </a:pPr>
            <a:r>
              <a:rPr lang="ru-RU" sz="1600"/>
              <a:t>Министерство науки и высшего образования РФ</a:t>
            </a:r>
            <a:br>
              <a:rPr lang="ru-RU" sz="1600"/>
            </a:br>
            <a:r>
              <a:rPr lang="ru-RU" sz="1600"/>
              <a:t>Федеральное государственное бюджетное образовательное учреждение высшего образования </a:t>
            </a:r>
            <a:br>
              <a:rPr lang="ru-RU" sz="1600"/>
            </a:br>
            <a:r>
              <a:rPr lang="ru-RU"/>
              <a:t>«Вятский государственный университет»</a:t>
            </a:r>
            <a:br>
              <a:rPr lang="ru-RU"/>
            </a:br>
            <a:r>
              <a:rPr lang="ru-RU" sz="1600"/>
              <a:t>Институт математики и информационных систем</a:t>
            </a:r>
            <a:br>
              <a:rPr lang="ru-RU" sz="1600"/>
            </a:br>
            <a:r>
              <a:rPr lang="ru-RU" sz="1600"/>
              <a:t>Факультет компьютерных и физико-математических наук</a:t>
            </a:r>
            <a:br>
              <a:rPr lang="ru-RU" sz="1600"/>
            </a:br>
            <a:r>
              <a:rPr lang="ru-RU" sz="1600"/>
              <a:t>Кафедра прикладной математики и информатики</a:t>
            </a:r>
            <a:endParaRPr/>
          </a:p>
        </p:txBody>
      </p:sp>
      <p:sp>
        <p:nvSpPr>
          <p:cNvPr id="1947448710" name="TextBox 6"/>
          <p:cNvSpPr txBox="1"/>
          <p:nvPr/>
        </p:nvSpPr>
        <p:spPr bwMode="auto">
          <a:xfrm>
            <a:off x="5249665" y="6286681"/>
            <a:ext cx="1994562" cy="400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000" b="0" i="0" u="none" strike="noStrike" cap="none" spc="0">
                <a:ln>
                  <a:noFill/>
                </a:ln>
                <a:solidFill>
                  <a:prstClr val="black"/>
                </a:solidFill>
                <a:ea typeface="Arial"/>
                <a:cs typeface="Times New Roman"/>
              </a:rPr>
              <a:t>Киров, 2025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8102086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GitHub Actions</a:t>
            </a:r>
            <a:endParaRPr lang="ru-RU"/>
          </a:p>
        </p:txBody>
      </p:sp>
      <p:pic>
        <p:nvPicPr>
          <p:cNvPr id="948305344" name="Объект 94830534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1825931" y="941344"/>
            <a:ext cx="8792489" cy="5136474"/>
          </a:xfrm>
          <a:prstGeom prst="rect">
            <a:avLst/>
          </a:prstGeom>
        </p:spPr>
      </p:pic>
      <p:sp>
        <p:nvSpPr>
          <p:cNvPr id="143116185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10</a:t>
            </a:fld>
            <a:endParaRPr lang="ru-RU"/>
          </a:p>
        </p:txBody>
      </p:sp>
      <p:sp>
        <p:nvSpPr>
          <p:cNvPr id="203452029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545094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Архитектура основного сервиса – бота</a:t>
            </a:r>
            <a:endParaRPr/>
          </a:p>
        </p:txBody>
      </p:sp>
      <p:pic>
        <p:nvPicPr>
          <p:cNvPr id="1350471822" name="Объект 3" descr="https://miro.medium.com/v2/resize:fit:700/1*0R0r00uF1RyRFxkxo3HVDg.png"/>
          <p:cNvPicPr>
            <a:picLocks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2406207" y="1690687"/>
            <a:ext cx="6043525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678149264" name="TextBox 4"/>
          <p:cNvSpPr txBox="1"/>
          <p:nvPr/>
        </p:nvSpPr>
        <p:spPr bwMode="auto">
          <a:xfrm>
            <a:off x="838198" y="1690687"/>
            <a:ext cx="5368226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ru-RU"/>
          </a:p>
        </p:txBody>
      </p:sp>
      <p:sp>
        <p:nvSpPr>
          <p:cNvPr id="898344655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11</a:t>
            </a:fld>
            <a:endParaRPr lang="ru-RU"/>
          </a:p>
        </p:txBody>
      </p:sp>
      <p:sp>
        <p:nvSpPr>
          <p:cNvPr id="196844544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204605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Структура </a:t>
            </a:r>
            <a:r>
              <a:rPr lang="en-US"/>
              <a:t>PostgreSQL</a:t>
            </a:r>
            <a:endParaRPr lang="ru-RU"/>
          </a:p>
        </p:txBody>
      </p:sp>
      <p:pic>
        <p:nvPicPr>
          <p:cNvPr id="1150475121" name="Объект 115047512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1060512" y="1211760"/>
            <a:ext cx="10070973" cy="4632391"/>
          </a:xfrm>
          <a:prstGeom prst="rect">
            <a:avLst/>
          </a:prstGeom>
        </p:spPr>
      </p:pic>
      <p:sp>
        <p:nvSpPr>
          <p:cNvPr id="1285882100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12</a:t>
            </a:fld>
            <a:endParaRPr lang="ru-RU"/>
          </a:p>
        </p:txBody>
      </p:sp>
      <p:sp>
        <p:nvSpPr>
          <p:cNvPr id="116366040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635980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Сценарии взаимодействия</a:t>
            </a:r>
            <a:endParaRPr/>
          </a:p>
        </p:txBody>
      </p:sp>
      <p:pic>
        <p:nvPicPr>
          <p:cNvPr id="419768671" name="Объект 41976867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2026538" y="918155"/>
            <a:ext cx="7955660" cy="5183129"/>
          </a:xfrm>
          <a:prstGeom prst="rect">
            <a:avLst/>
          </a:prstGeom>
        </p:spPr>
      </p:pic>
      <p:sp>
        <p:nvSpPr>
          <p:cNvPr id="1982716871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13</a:t>
            </a:fld>
            <a:endParaRPr lang="ru-RU"/>
          </a:p>
        </p:txBody>
      </p:sp>
      <p:sp>
        <p:nvSpPr>
          <p:cNvPr id="55568976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563817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Вопрос о поступлении</a:t>
            </a:r>
            <a:endParaRPr/>
          </a:p>
        </p:txBody>
      </p:sp>
      <p:pic>
        <p:nvPicPr>
          <p:cNvPr id="1526785955" name="Объект 152678595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3560676" y="1027906"/>
            <a:ext cx="5070644" cy="5070644"/>
          </a:xfrm>
          <a:prstGeom prst="rect">
            <a:avLst/>
          </a:prstGeom>
        </p:spPr>
      </p:pic>
      <p:sp>
        <p:nvSpPr>
          <p:cNvPr id="703304380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14</a:t>
            </a:fld>
            <a:endParaRPr lang="ru-RU"/>
          </a:p>
        </p:txBody>
      </p:sp>
      <p:sp>
        <p:nvSpPr>
          <p:cNvPr id="30774545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12" fill="hold"/>
                                        <p:tgtEl>
                                          <p:spTgt spid="15267859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fill="hold" display="0">
                  <p:stCondLst>
                    <p:cond delay="indefinite"/>
                  </p:stCondLst>
                </p:cTn>
                <p:tgtEl>
                  <p:spTgt spid="152678595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267859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267859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2678595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2813734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Получить рекомендации</a:t>
            </a:r>
            <a:endParaRPr/>
          </a:p>
        </p:txBody>
      </p:sp>
      <p:pic>
        <p:nvPicPr>
          <p:cNvPr id="1026664226" name="Объект 102666422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3120711" y="1081652"/>
            <a:ext cx="5583112" cy="4891652"/>
          </a:xfrm>
          <a:prstGeom prst="rect">
            <a:avLst/>
          </a:prstGeom>
        </p:spPr>
      </p:pic>
      <p:sp>
        <p:nvSpPr>
          <p:cNvPr id="776799080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15</a:t>
            </a:fld>
            <a:endParaRPr lang="ru-RU"/>
          </a:p>
        </p:txBody>
      </p:sp>
      <p:sp>
        <p:nvSpPr>
          <p:cNvPr id="67210666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48" fill="hold"/>
                                        <p:tgtEl>
                                          <p:spTgt spid="10266642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2666422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266642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266642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666422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4837921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Уведомления</a:t>
            </a:r>
          </a:p>
        </p:txBody>
      </p:sp>
      <p:pic>
        <p:nvPicPr>
          <p:cNvPr id="1778894198" name="Объект 177889419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3217803" y="1027906"/>
            <a:ext cx="5756392" cy="4977686"/>
          </a:xfrm>
          <a:prstGeom prst="rect">
            <a:avLst/>
          </a:prstGeom>
        </p:spPr>
      </p:pic>
      <p:sp>
        <p:nvSpPr>
          <p:cNvPr id="1601463164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05D36DA-81CC-D066-B722-7AA771F607BB}" type="slidenum">
              <a:rPr lang="ru-RU"/>
              <a:t>16</a:t>
            </a:fld>
            <a:endParaRPr lang="ru-RU"/>
          </a:p>
        </p:txBody>
      </p:sp>
      <p:sp>
        <p:nvSpPr>
          <p:cNvPr id="45513179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47" fill="hold"/>
                                        <p:tgtEl>
                                          <p:spTgt spid="1778894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fill="hold" display="0">
                  <p:stCondLst>
                    <p:cond delay="indefinite"/>
                  </p:stCondLst>
                </p:cTn>
                <p:tgtEl>
                  <p:spTgt spid="177889419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788941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78894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7889419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64729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Перспективы</a:t>
            </a:r>
            <a:endParaRPr/>
          </a:p>
        </p:txBody>
      </p:sp>
      <p:sp>
        <p:nvSpPr>
          <p:cNvPr id="112589242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 будущем планируется реализовать:</a:t>
            </a:r>
            <a:endParaRPr/>
          </a:p>
          <a:p>
            <a:pPr lvl="1">
              <a:defRPr/>
            </a:pPr>
            <a:r>
              <a:rPr lang="ru-RU" sz="2800"/>
              <a:t>Аналитику и учетность для администраторов системы</a:t>
            </a:r>
            <a:endParaRPr/>
          </a:p>
          <a:p>
            <a:pPr lvl="1">
              <a:defRPr/>
            </a:pPr>
            <a:r>
              <a:rPr lang="ru-RU" sz="2800"/>
              <a:t>Автоматическое обновление данных раз в определенное время (на данный момент процесс полуавтоматический)</a:t>
            </a:r>
            <a:endParaRPr/>
          </a:p>
          <a:p>
            <a:pPr lvl="1">
              <a:defRPr/>
            </a:pPr>
            <a:r>
              <a:rPr lang="en-US" sz="2800"/>
              <a:t>W</a:t>
            </a:r>
            <a:r>
              <a:rPr lang="ru-RU" sz="2800"/>
              <a:t>eb-интерфейс на базе ядра приложения, реализованного в рамках чистой архитектуры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611631597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17</a:t>
            </a:fld>
            <a:endParaRPr lang="ru-RU"/>
          </a:p>
        </p:txBody>
      </p:sp>
      <p:sp>
        <p:nvSpPr>
          <p:cNvPr id="31059860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372888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Заключение</a:t>
            </a:r>
            <a:endParaRPr/>
          </a:p>
        </p:txBody>
      </p:sp>
      <p:sp>
        <p:nvSpPr>
          <p:cNvPr id="55202317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 рамках данной работы был спроектирован и реализован Telegram-бот, предназначенный для информационной поддержки абитуриентов</a:t>
            </a:r>
            <a:endParaRPr/>
          </a:p>
          <a:p>
            <a:pPr>
              <a:defRPr/>
            </a:pPr>
            <a:r>
              <a:rPr lang="ru-RU"/>
              <a:t>Архитектура приложения обеспечивает высокую модульность, тестируемость и гибкость</a:t>
            </a:r>
            <a:endParaRPr/>
          </a:p>
          <a:p>
            <a:pPr>
              <a:defRPr/>
            </a:pPr>
            <a:r>
              <a:rPr lang="ru-RU"/>
              <a:t>Проект полностью контейнеризирован с использованием Docker</a:t>
            </a:r>
          </a:p>
          <a:p>
            <a:pPr marL="0" indent="0">
              <a:buFont typeface="Arial"/>
              <a:buNone/>
              <a:defRPr/>
            </a:pPr>
            <a:r>
              <a:rPr lang="ru-RU"/>
              <a:t>Бот позволяет получать основную необходимую информацию для поступления в вуз</a:t>
            </a:r>
            <a:endParaRPr/>
          </a:p>
        </p:txBody>
      </p:sp>
      <p:sp>
        <p:nvSpPr>
          <p:cNvPr id="1525946772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18</a:t>
            </a:fld>
            <a:endParaRPr lang="ru-RU"/>
          </a:p>
        </p:txBody>
      </p:sp>
      <p:sp>
        <p:nvSpPr>
          <p:cNvPr id="126196261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6404370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834003"/>
            <a:ext cx="10515600" cy="1325563"/>
          </a:xfrm>
        </p:spPr>
        <p:txBody>
          <a:bodyPr/>
          <a:lstStyle/>
          <a:p>
            <a:pPr algn="ctr">
              <a:defRPr/>
            </a:pPr>
            <a:r>
              <a:rPr lang="ru-RU"/>
              <a:t>Спасибо за внимание!</a:t>
            </a:r>
            <a:endParaRPr/>
          </a:p>
        </p:txBody>
      </p:sp>
      <p:sp>
        <p:nvSpPr>
          <p:cNvPr id="1355271497" name="Объект 2"/>
          <p:cNvSpPr>
            <a:spLocks noGrp="1"/>
          </p:cNvSpPr>
          <p:nvPr>
            <p:ph idx="1"/>
          </p:nvPr>
        </p:nvSpPr>
        <p:spPr bwMode="auto">
          <a:xfrm>
            <a:off x="2404174" y="3752755"/>
            <a:ext cx="1359568" cy="2085182"/>
          </a:xfr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97724698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19</a:t>
            </a:fld>
            <a:endParaRPr lang="ru-RU"/>
          </a:p>
        </p:txBody>
      </p:sp>
      <p:pic>
        <p:nvPicPr>
          <p:cNvPr id="39898512" name="Рисунок 39898511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048070" y="2006598"/>
            <a:ext cx="4095858" cy="4095858"/>
          </a:xfrm>
          <a:prstGeom prst="rect">
            <a:avLst/>
          </a:prstGeom>
        </p:spPr>
      </p:pic>
      <p:sp>
        <p:nvSpPr>
          <p:cNvPr id="82468145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9869521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Результат работы</a:t>
            </a:r>
          </a:p>
        </p:txBody>
      </p:sp>
      <p:sp>
        <p:nvSpPr>
          <p:cNvPr id="1574642175" name="Объект 2"/>
          <p:cNvSpPr>
            <a:spLocks noGrp="1"/>
          </p:cNvSpPr>
          <p:nvPr>
            <p:ph idx="1"/>
          </p:nvPr>
        </p:nvSpPr>
        <p:spPr bwMode="auto">
          <a:xfrm>
            <a:off x="838199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775233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7" y="6356349"/>
            <a:ext cx="6010976" cy="365123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809660541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8" y="6356349"/>
            <a:ext cx="2743200" cy="365123"/>
          </a:xfrm>
        </p:spPr>
        <p:txBody>
          <a:bodyPr/>
          <a:lstStyle/>
          <a:p>
            <a:pPr>
              <a:defRPr/>
            </a:pPr>
            <a:fld id="{D1CBABC8-35F7-4A53-ACD1-E77126A349CE}" type="slidenum">
              <a:rPr lang="ru-RU"/>
              <a:t>2</a:t>
            </a:fld>
            <a:endParaRPr lang="ru-RU"/>
          </a:p>
        </p:txBody>
      </p:sp>
      <p:pic>
        <p:nvPicPr>
          <p:cNvPr id="2137336545" name="Рисунок 2137336544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048069" y="1614339"/>
            <a:ext cx="4095857" cy="40958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0114059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</a:t>
            </a:r>
            <a:r>
              <a:rPr lang="en-US"/>
              <a:t>Admissions KFU</a:t>
            </a:r>
            <a:endParaRPr lang="ru-RU"/>
          </a:p>
        </p:txBody>
      </p:sp>
      <p:sp>
        <p:nvSpPr>
          <p:cNvPr id="1152603971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Официальный бот для иностранных абитуриентов Казанского (Приволжского) федерального университета (КФУ)</a:t>
            </a:r>
            <a:endParaRPr/>
          </a:p>
          <a:p>
            <a:pPr>
              <a:defRPr/>
            </a:pPr>
            <a:r>
              <a:rPr lang="ru-RU"/>
              <a:t>П</a:t>
            </a:r>
            <a:r>
              <a:rPr lang="ru-RU" sz="2800"/>
              <a:t>реимущества:</a:t>
            </a:r>
            <a:endParaRPr/>
          </a:p>
          <a:p>
            <a:pPr lvl="1">
              <a:defRPr/>
            </a:pPr>
            <a:r>
              <a:rPr lang="ru-RU" sz="2800"/>
              <a:t>Поддержка разных языков</a:t>
            </a:r>
            <a:endParaRPr/>
          </a:p>
          <a:p>
            <a:pPr lvl="1">
              <a:defRPr/>
            </a:pPr>
            <a:r>
              <a:rPr lang="ru-RU" sz="2800"/>
              <a:t>Реализует подписки на события образовательных программ;</a:t>
            </a:r>
            <a:endParaRPr/>
          </a:p>
          <a:p>
            <a:pPr lvl="1">
              <a:defRPr/>
            </a:pPr>
            <a:r>
              <a:rPr lang="ru-RU" sz="2800"/>
              <a:t>Содержит часто задаваемые вопросы</a:t>
            </a:r>
            <a:endParaRPr/>
          </a:p>
          <a:p>
            <a:pPr lvl="1">
              <a:defRPr/>
            </a:pPr>
            <a:r>
              <a:rPr lang="ru-RU" sz="2800"/>
              <a:t>Содержит информацию о образовательных программах</a:t>
            </a:r>
            <a:endParaRPr/>
          </a:p>
          <a:p>
            <a:pPr marL="228600" lvl="1">
              <a:spcBef>
                <a:spcPts val="1000"/>
              </a:spcBef>
              <a:defRPr/>
            </a:pPr>
            <a:r>
              <a:rPr lang="ru-RU" sz="2800"/>
              <a:t>Недостатки:</a:t>
            </a:r>
            <a:endParaRPr/>
          </a:p>
          <a:p>
            <a:pPr marL="685800" lvl="2">
              <a:spcBef>
                <a:spcPts val="1000"/>
              </a:spcBef>
              <a:defRPr/>
            </a:pPr>
            <a:r>
              <a:rPr lang="ru-RU" sz="2800"/>
              <a:t>Нет возможности задать вопрос в свободной форме</a:t>
            </a:r>
            <a:endParaRPr/>
          </a:p>
        </p:txBody>
      </p:sp>
      <p:sp>
        <p:nvSpPr>
          <p:cNvPr id="1518638827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20</a:t>
            </a:fld>
            <a:endParaRPr lang="ru-RU"/>
          </a:p>
        </p:txBody>
      </p:sp>
      <p:sp>
        <p:nvSpPr>
          <p:cNvPr id="195416781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649280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</a:t>
            </a:r>
            <a:r>
              <a:rPr lang="en-US"/>
              <a:t>Admissions KFU</a:t>
            </a:r>
            <a:endParaRPr lang="ru-RU"/>
          </a:p>
        </p:txBody>
      </p:sp>
      <p:sp>
        <p:nvSpPr>
          <p:cNvPr id="158123815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pic>
        <p:nvPicPr>
          <p:cNvPr id="1230507283" name="Рисунок 3"/>
          <p:cNvPicPr/>
          <p:nvPr/>
        </p:nvPicPr>
        <p:blipFill>
          <a:blip r:embed="rId3"/>
          <a:stretch/>
        </p:blipFill>
        <p:spPr bwMode="auto">
          <a:xfrm>
            <a:off x="986440" y="1980312"/>
            <a:ext cx="4592350" cy="4073712"/>
          </a:xfrm>
          <a:prstGeom prst="rect">
            <a:avLst/>
          </a:prstGeom>
        </p:spPr>
      </p:pic>
      <p:pic>
        <p:nvPicPr>
          <p:cNvPr id="310020274" name="Рисунок 4"/>
          <p:cNvPicPr/>
          <p:nvPr/>
        </p:nvPicPr>
        <p:blipFill>
          <a:blip r:embed="rId4"/>
          <a:stretch/>
        </p:blipFill>
        <p:spPr bwMode="auto">
          <a:xfrm>
            <a:off x="5871409" y="1876615"/>
            <a:ext cx="5301937" cy="4177409"/>
          </a:xfrm>
          <a:prstGeom prst="rect">
            <a:avLst/>
          </a:prstGeom>
        </p:spPr>
      </p:pic>
      <p:sp>
        <p:nvSpPr>
          <p:cNvPr id="1299179727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21</a:t>
            </a:fld>
            <a:endParaRPr lang="ru-RU"/>
          </a:p>
        </p:txBody>
      </p:sp>
      <p:sp>
        <p:nvSpPr>
          <p:cNvPr id="201724384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052587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</a:t>
            </a:r>
            <a:r>
              <a:rPr lang="en-US"/>
              <a:t>Admissions KFU</a:t>
            </a:r>
            <a:endParaRPr lang="ru-RU"/>
          </a:p>
        </p:txBody>
      </p:sp>
      <p:pic>
        <p:nvPicPr>
          <p:cNvPr id="1098789293" name="Объект 3"/>
          <p:cNvPicPr>
            <a:picLocks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3087078" y="1410837"/>
            <a:ext cx="6017841" cy="4613859"/>
          </a:xfrm>
          <a:prstGeom prst="rect">
            <a:avLst/>
          </a:prstGeom>
        </p:spPr>
      </p:pic>
      <p:sp>
        <p:nvSpPr>
          <p:cNvPr id="1168505268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22</a:t>
            </a:fld>
            <a:endParaRPr lang="ru-RU"/>
          </a:p>
        </p:txBody>
      </p:sp>
      <p:sp>
        <p:nvSpPr>
          <p:cNvPr id="191467111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7907259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Московский политех</a:t>
            </a:r>
            <a:endParaRPr/>
          </a:p>
        </p:txBody>
      </p:sp>
      <p:sp>
        <p:nvSpPr>
          <p:cNvPr id="1409155081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Бот Московского политехнического университета. Позволяет задавать вопросы в свободной форме. Если не находит ответ в базе направляет на оператора</a:t>
            </a:r>
            <a:endParaRPr/>
          </a:p>
          <a:p>
            <a:pPr>
              <a:defRPr/>
            </a:pPr>
            <a:r>
              <a:rPr lang="ru-RU"/>
              <a:t>Не ясно, что в целом умеет бот. По всей видимости, он предусматривает только задание вопроса в свободной форме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2132034986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23</a:t>
            </a:fld>
            <a:endParaRPr lang="ru-RU"/>
          </a:p>
        </p:txBody>
      </p:sp>
      <p:sp>
        <p:nvSpPr>
          <p:cNvPr id="213188568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346529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Московский политех</a:t>
            </a:r>
            <a:endParaRPr/>
          </a:p>
        </p:txBody>
      </p:sp>
      <p:pic>
        <p:nvPicPr>
          <p:cNvPr id="1423737575" name="Объект 3"/>
          <p:cNvPicPr>
            <a:picLocks noGrp="1" noChangeAspect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3820428" y="1253330"/>
            <a:ext cx="4551144" cy="4351338"/>
          </a:xfrm>
          <a:prstGeom prst="rect">
            <a:avLst/>
          </a:prstGeom>
        </p:spPr>
      </p:pic>
      <p:sp>
        <p:nvSpPr>
          <p:cNvPr id="1291200132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24</a:t>
            </a:fld>
            <a:endParaRPr lang="ru-RU"/>
          </a:p>
        </p:txBody>
      </p:sp>
      <p:sp>
        <p:nvSpPr>
          <p:cNvPr id="126532507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634488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Хочу в Политех </a:t>
            </a:r>
            <a:endParaRPr/>
          </a:p>
        </p:txBody>
      </p:sp>
      <p:sp>
        <p:nvSpPr>
          <p:cNvPr id="1428649313" name="Объект 2"/>
          <p:cNvSpPr>
            <a:spLocks noGrp="1"/>
          </p:cNvSpPr>
          <p:nvPr>
            <p:ph idx="1"/>
          </p:nvPr>
        </p:nvSpPr>
        <p:spPr bwMode="auto"/>
        <p:txBody>
          <a:bodyPr>
            <a:normAutofit lnSpcReduction="10000"/>
          </a:bodyPr>
          <a:lstStyle/>
          <a:p>
            <a:pPr>
              <a:defRPr/>
            </a:pPr>
            <a:r>
              <a:rPr lang="ru-RU"/>
              <a:t>Бот университета СПбГМТУ (Санкт-Петербургский государственный морской технический университет) </a:t>
            </a:r>
            <a:endParaRPr/>
          </a:p>
          <a:p>
            <a:pPr>
              <a:defRPr/>
            </a:pPr>
            <a:r>
              <a:rPr lang="ru-RU" b="1"/>
              <a:t>Преимущества</a:t>
            </a:r>
            <a:r>
              <a:rPr lang="ru-RU"/>
              <a:t>:</a:t>
            </a:r>
            <a:endParaRPr/>
          </a:p>
          <a:p>
            <a:pPr lvl="1">
              <a:defRPr/>
            </a:pPr>
            <a:r>
              <a:rPr lang="ru-RU"/>
              <a:t>Позволяет открывать нормативные документы не выходя из телеграмма</a:t>
            </a:r>
            <a:endParaRPr/>
          </a:p>
          <a:p>
            <a:pPr lvl="1">
              <a:defRPr/>
            </a:pPr>
            <a:r>
              <a:rPr lang="ru-RU"/>
              <a:t>Содержит информацию для иностранных студентов</a:t>
            </a:r>
            <a:endParaRPr/>
          </a:p>
          <a:p>
            <a:pPr lvl="1">
              <a:defRPr/>
            </a:pPr>
            <a:r>
              <a:rPr lang="ru-RU"/>
              <a:t>Предоставляет сведения о приёмной кампании</a:t>
            </a:r>
            <a:endParaRPr/>
          </a:p>
          <a:p>
            <a:pPr lvl="1">
              <a:defRPr/>
            </a:pPr>
            <a:r>
              <a:rPr lang="ru-RU"/>
              <a:t>Возможность связаться с оператором</a:t>
            </a:r>
            <a:endParaRPr/>
          </a:p>
          <a:p>
            <a:pPr lvl="1">
              <a:defRPr/>
            </a:pPr>
            <a:r>
              <a:rPr lang="ru-RU"/>
              <a:t>К большинству ответом приложена ссылка на актуальный источник</a:t>
            </a:r>
            <a:endParaRPr/>
          </a:p>
          <a:p>
            <a:pPr marL="228600" lvl="1">
              <a:spcBef>
                <a:spcPts val="1000"/>
              </a:spcBef>
              <a:defRPr/>
            </a:pPr>
            <a:r>
              <a:rPr lang="ru-RU" sz="2800" b="1"/>
              <a:t>Недостатки</a:t>
            </a:r>
            <a:r>
              <a:rPr lang="ru-RU" sz="2800"/>
              <a:t>:</a:t>
            </a:r>
            <a:endParaRPr/>
          </a:p>
          <a:p>
            <a:pPr lvl="1">
              <a:defRPr/>
            </a:pPr>
            <a:r>
              <a:rPr lang="en-US"/>
              <a:t>C</a:t>
            </a:r>
            <a:r>
              <a:rPr lang="ru-RU"/>
              <a:t>очетание </a:t>
            </a:r>
            <a:r>
              <a:rPr lang="en-US"/>
              <a:t>Inline </a:t>
            </a:r>
            <a:r>
              <a:rPr lang="ru-RU"/>
              <a:t>и обычной клавиатуры не очень удачно</a:t>
            </a:r>
            <a:endParaRPr/>
          </a:p>
          <a:p>
            <a:pPr lvl="1">
              <a:defRPr/>
            </a:pPr>
            <a:r>
              <a:rPr lang="ru-RU"/>
              <a:t>Отсутствует раздел с рекомендациями направлений</a:t>
            </a:r>
            <a:endParaRPr/>
          </a:p>
        </p:txBody>
      </p:sp>
      <p:sp>
        <p:nvSpPr>
          <p:cNvPr id="457887606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25</a:t>
            </a:fld>
            <a:endParaRPr lang="ru-RU"/>
          </a:p>
        </p:txBody>
      </p:sp>
      <p:sp>
        <p:nvSpPr>
          <p:cNvPr id="162705630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451144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Хочу в Политех </a:t>
            </a:r>
            <a:endParaRPr/>
          </a:p>
        </p:txBody>
      </p:sp>
      <p:pic>
        <p:nvPicPr>
          <p:cNvPr id="1344326320" name="Объект 3"/>
          <p:cNvPicPr>
            <a:picLocks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3820428" y="1607910"/>
            <a:ext cx="4551144" cy="4351338"/>
          </a:xfrm>
          <a:prstGeom prst="rect">
            <a:avLst/>
          </a:prstGeom>
        </p:spPr>
      </p:pic>
      <p:sp>
        <p:nvSpPr>
          <p:cNvPr id="777114291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26</a:t>
            </a:fld>
            <a:endParaRPr lang="ru-RU"/>
          </a:p>
        </p:txBody>
      </p:sp>
      <p:sp>
        <p:nvSpPr>
          <p:cNvPr id="29753516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452252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305946139" name="Объект 30594613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1177697" y="1569697"/>
            <a:ext cx="9722001" cy="4471873"/>
          </a:xfrm>
          <a:prstGeom prst="rect">
            <a:avLst/>
          </a:prstGeom>
        </p:spPr>
      </p:pic>
      <p:sp>
        <p:nvSpPr>
          <p:cNvPr id="1093502431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27</a:t>
            </a:fld>
            <a:endParaRPr lang="ru-RU"/>
          </a:p>
        </p:txBody>
      </p:sp>
      <p:sp>
        <p:nvSpPr>
          <p:cNvPr id="23157790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6746804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1038297311" name="Объект 10382973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2707144" y="1027905"/>
            <a:ext cx="6777710" cy="4895600"/>
          </a:xfrm>
          <a:prstGeom prst="rect">
            <a:avLst/>
          </a:prstGeom>
        </p:spPr>
      </p:pic>
      <p:sp>
        <p:nvSpPr>
          <p:cNvPr id="33120812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28</a:t>
            </a:fld>
            <a:endParaRPr lang="ru-RU"/>
          </a:p>
        </p:txBody>
      </p:sp>
      <p:sp>
        <p:nvSpPr>
          <p:cNvPr id="130763890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907954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480107002" name="Объект 48010700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1371566" y="1027906"/>
            <a:ext cx="9448864" cy="5139498"/>
          </a:xfrm>
          <a:prstGeom prst="rect">
            <a:avLst/>
          </a:prstGeom>
        </p:spPr>
      </p:pic>
      <p:sp>
        <p:nvSpPr>
          <p:cNvPr id="1960247260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29</a:t>
            </a:fld>
            <a:endParaRPr lang="ru-RU"/>
          </a:p>
        </p:txBody>
      </p:sp>
      <p:sp>
        <p:nvSpPr>
          <p:cNvPr id="4871597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740838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Актуальность</a:t>
            </a:r>
            <a:endParaRPr/>
          </a:p>
        </p:txBody>
      </p:sp>
      <p:sp>
        <p:nvSpPr>
          <p:cNvPr id="154965229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 b="1"/>
              <a:t>Актуальность темы</a:t>
            </a:r>
            <a:r>
              <a:rPr lang="ru-RU"/>
              <a:t> исследования обусловлена необходимости повышения качества и доступности информационной поддержки абитуриентов ВятГУ</a:t>
            </a:r>
            <a:endParaRPr/>
          </a:p>
        </p:txBody>
      </p:sp>
      <p:sp>
        <p:nvSpPr>
          <p:cNvPr id="2080059855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 sz="2800"/>
              <a:t>3</a:t>
            </a:fld>
            <a:endParaRPr lang="ru-RU"/>
          </a:p>
        </p:txBody>
      </p:sp>
      <p:sp>
        <p:nvSpPr>
          <p:cNvPr id="76952560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021358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1236337334" name="Объект 123633733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833875" y="1546673"/>
            <a:ext cx="10524247" cy="3447146"/>
          </a:xfrm>
          <a:prstGeom prst="rect">
            <a:avLst/>
          </a:prstGeom>
        </p:spPr>
      </p:pic>
      <p:sp>
        <p:nvSpPr>
          <p:cNvPr id="182248806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30</a:t>
            </a:fld>
            <a:endParaRPr lang="ru-RU"/>
          </a:p>
        </p:txBody>
      </p:sp>
      <p:sp>
        <p:nvSpPr>
          <p:cNvPr id="63554521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747127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297199071" name="Объект 29719907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2563990" y="407053"/>
            <a:ext cx="6309259" cy="5773337"/>
          </a:xfrm>
          <a:prstGeom prst="rect">
            <a:avLst/>
          </a:prstGeom>
        </p:spPr>
      </p:pic>
      <p:sp>
        <p:nvSpPr>
          <p:cNvPr id="2132818858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31</a:t>
            </a:fld>
            <a:endParaRPr lang="ru-RU"/>
          </a:p>
        </p:txBody>
      </p:sp>
      <p:sp>
        <p:nvSpPr>
          <p:cNvPr id="119648916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6631171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594876825" name="Объект 59487682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1218635" y="966105"/>
            <a:ext cx="9754726" cy="5152495"/>
          </a:xfrm>
          <a:prstGeom prst="rect">
            <a:avLst/>
          </a:prstGeom>
        </p:spPr>
      </p:pic>
      <p:sp>
        <p:nvSpPr>
          <p:cNvPr id="1587141248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ED2BCE9D-0DC8-5443-0243-D7D706186A93}" type="slidenum">
              <a:rPr lang="ru-RU"/>
              <a:t>32</a:t>
            </a:fld>
            <a:endParaRPr lang="ru-RU"/>
          </a:p>
        </p:txBody>
      </p:sp>
      <p:sp>
        <p:nvSpPr>
          <p:cNvPr id="157787411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01974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Языки</a:t>
            </a:r>
            <a:endParaRPr/>
          </a:p>
        </p:txBody>
      </p:sp>
      <p:graphicFrame>
        <p:nvGraphicFramePr>
          <p:cNvPr id="771140621" name="Объект 3"/>
          <p:cNvGraphicFramePr>
            <a:graphicFrameLocks noGrp="1"/>
          </p:cNvGraphicFramePr>
          <p:nvPr>
            <p:ph idx="1"/>
          </p:nvPr>
        </p:nvGraphicFramePr>
        <p:xfrm>
          <a:off x="838198" y="1027906"/>
          <a:ext cx="10083516" cy="513333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550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06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94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726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0559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Критерий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Python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C#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Java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323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Популярность (TIOBE, май 2025)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1 место (25,35%)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5 место (4,22%)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4 место (9,31%)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23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Популярность (GitHub Octoverse)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1 место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5 </a:t>
                      </a:r>
                      <a:r>
                        <a:rPr lang="ru-RU" sz="1400"/>
                        <a:t>место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4 место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23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Асинхронность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Полная поддержка async/await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Полная поддержка async/await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через CompletableFuture и аналоги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0323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Библиотеки для Telegram-ботов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aiogram, python-telegram-bot, pyTelegramBotApi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Telegram.Bot, Telegram.BotAPI </a:t>
                      </a:r>
                      <a:r>
                        <a:rPr lang="ru-RU" sz="1400"/>
                        <a:t>и др</a:t>
                      </a:r>
                      <a:r>
                        <a:rPr lang="en-US" sz="1400"/>
                        <a:t>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TelegramBots, java-telegram-bot-api </a:t>
                      </a:r>
                      <a:r>
                        <a:rPr lang="ru-RU" sz="1400"/>
                        <a:t>и др</a:t>
                      </a:r>
                      <a:r>
                        <a:rPr lang="en-US" sz="1400"/>
                        <a:t>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30087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Экосистема пакетов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Более 614,000 пакетов на PyPI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Более 100,000 пакетов на NuGet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Огромное количество, более 16,5 млн. пакетов на </a:t>
                      </a:r>
                      <a:r>
                        <a:rPr lang="en-US" sz="1400"/>
                        <a:t>maven central repository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0323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Машинное обучение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TensorFlow, PyTorch, scikit-learn, transformers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Transformers (портирован), ML.NET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Ограниченная поддержка, сторонние адаптации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4242000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33</a:t>
            </a:fld>
            <a:endParaRPr lang="ru-RU"/>
          </a:p>
        </p:txBody>
      </p:sp>
      <p:sp>
        <p:nvSpPr>
          <p:cNvPr id="124340314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89477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Фреймворки</a:t>
            </a:r>
            <a:endParaRPr/>
          </a:p>
        </p:txBody>
      </p:sp>
      <p:graphicFrame>
        <p:nvGraphicFramePr>
          <p:cNvPr id="687465338" name="Объект 3"/>
          <p:cNvGraphicFramePr>
            <a:graphicFrameLocks noGrp="1"/>
          </p:cNvGraphicFramePr>
          <p:nvPr>
            <p:ph idx="1"/>
          </p:nvPr>
        </p:nvGraphicFramePr>
        <p:xfrm>
          <a:off x="707781" y="1027906"/>
          <a:ext cx="10530141" cy="517905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6825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91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631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825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2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Критерий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python-telegram-bot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aiogram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pyrogram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Количество звёзд на GitHub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27,6 тыс.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5,1 тыс.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4,5 тыс. (архивирован)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Асинхронность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FSM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webhook / polling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/ 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/ 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/ 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2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Middleware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0226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Интеграция с фреймворком компонент </a:t>
                      </a:r>
                      <a:r>
                        <a:rPr lang="en-US" sz="1400"/>
                        <a:t>aiogram</a:t>
                      </a:r>
                      <a:r>
                        <a:rPr lang="ru-RU" sz="1400"/>
                        <a:t>_</a:t>
                      </a:r>
                      <a:r>
                        <a:rPr lang="en-US" sz="1400"/>
                        <a:t>dialog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2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Обновления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Регулярные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Регулярные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Прекращены 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0226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Популярность / сообщество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Очень большое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Среднее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Было активное, сейчас </a:t>
                      </a:r>
                      <a:r>
                        <a:rPr lang="en-US" sz="1400"/>
                        <a:t>– </a:t>
                      </a:r>
                      <a:r>
                        <a:rPr lang="ru-RU" sz="1400"/>
                        <a:t>стагнация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2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MTProto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2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Подходит для обычных ботов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68897422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34</a:t>
            </a:fld>
            <a:endParaRPr lang="ru-RU"/>
          </a:p>
        </p:txBody>
      </p:sp>
      <p:sp>
        <p:nvSpPr>
          <p:cNvPr id="175051023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9996069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СУБД</a:t>
            </a:r>
            <a:endParaRPr/>
          </a:p>
        </p:txBody>
      </p:sp>
      <p:graphicFrame>
        <p:nvGraphicFramePr>
          <p:cNvPr id="1623857263" name="Объект 3"/>
          <p:cNvGraphicFramePr>
            <a:graphicFrameLocks noGrp="1"/>
          </p:cNvGraphicFramePr>
          <p:nvPr>
            <p:ph idx="1"/>
          </p:nvPr>
        </p:nvGraphicFramePr>
        <p:xfrm>
          <a:off x="838198" y="1027906"/>
          <a:ext cx="10155766" cy="525527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2364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349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536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89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Критерий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PostgreSQL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SQLite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MySQL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897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Тип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Объектно-реляционная СУБД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Встроенная реляционная СУБД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Реляционная СУБД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89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Рейтинг DB-Engines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 место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10 место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 место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89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Звёзды на GitHub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17,6 тыс.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7,8 тыс.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11,4 тыс.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085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Популярность среди разработчиков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49% (StackOverflow Survey 2024)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Очень популярна в мобильной разработке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Широко используется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6304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Производительность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Высокая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Высокая при чтении, особенно на малом объёме данных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Высокая, но как правило чуть меньше, чем у PostgreSQL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6085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Параллелизм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Поддерживается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Ограниченный (блокировка на уровне файла)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Поддерживается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0617020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35</a:t>
            </a:fld>
            <a:endParaRPr lang="ru-RU"/>
          </a:p>
        </p:txBody>
      </p:sp>
      <p:sp>
        <p:nvSpPr>
          <p:cNvPr id="40468714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690912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Векторные базы данных</a:t>
            </a:r>
            <a:endParaRPr/>
          </a:p>
        </p:txBody>
      </p:sp>
      <p:graphicFrame>
        <p:nvGraphicFramePr>
          <p:cNvPr id="957777106" name="Объект 7"/>
          <p:cNvGraphicFramePr>
            <a:graphicFrameLocks noGrp="1"/>
          </p:cNvGraphicFramePr>
          <p:nvPr>
            <p:ph idx="1"/>
          </p:nvPr>
        </p:nvGraphicFramePr>
        <p:xfrm>
          <a:off x="838198" y="1090351"/>
          <a:ext cx="10477498" cy="467729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2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89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1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56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3545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1280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Название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Лицензия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Фильтрация по метаданным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Особенности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Звезды GitHub (24.05.2025)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Qdrant</a:t>
                      </a:r>
                      <a:r>
                        <a:rPr lang="en-US" sz="1600"/>
                        <a:t> [29]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Apache 2.0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Полноценная поддержка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600"/>
                        <a:t>gRPC/REST, Fast embeddings search, </a:t>
                      </a:r>
                      <a:r>
                        <a:rPr lang="ru-RU" sz="1600"/>
                        <a:t>кластеризация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23,7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Pinecone</a:t>
                      </a:r>
                      <a:r>
                        <a:rPr lang="en-US" sz="1600"/>
                        <a:t> [22]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Коммерческая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Частично (через API)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SaaS, легко масштабируется, без локального запуска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–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580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Weaviate</a:t>
                      </a:r>
                      <a:r>
                        <a:rPr lang="en-US" sz="1600"/>
                        <a:t> [47]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Apache 2.0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Через GraphQL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модули для трансформерных моделей, встроенные модели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13,4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855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FAISS</a:t>
                      </a:r>
                      <a:r>
                        <a:rPr lang="en-US" sz="1600"/>
                        <a:t> [11]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MIT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Нет встроенной поддержки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Библиотека от </a:t>
                      </a:r>
                      <a:r>
                        <a:rPr lang="en-US" sz="1600"/>
                        <a:t>Meta</a:t>
                      </a:r>
                      <a:r>
                        <a:rPr lang="ru-RU" sz="1600"/>
                        <a:t>, хороша для оффлайн-поиска, но не полноценная 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35,1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704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Milvus</a:t>
                      </a:r>
                      <a:r>
                        <a:rPr lang="en-US" sz="1600"/>
                        <a:t> [17]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Apache 2.0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Через JSON-фильтры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Поддержка кластеров,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34,9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623543394" name="Rectangle 4"/>
          <p:cNvSpPr>
            <a:spLocks noChangeArrowheads="1"/>
          </p:cNvSpPr>
          <p:nvPr/>
        </p:nvSpPr>
        <p:spPr bwMode="auto">
          <a:xfrm>
            <a:off x="4286250" y="1400175"/>
            <a:ext cx="12192000" cy="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</a:rPr>
              <a:t/>
            </a:r>
            <a:br>
              <a:rPr lang="ru-RU" sz="18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</a:rPr>
            </a:br>
            <a:endParaRPr lang="ru-RU" sz="18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sp>
        <p:nvSpPr>
          <p:cNvPr id="1405996333" name="Номер слайда 11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36</a:t>
            </a:fld>
            <a:endParaRPr lang="ru-RU"/>
          </a:p>
        </p:txBody>
      </p:sp>
      <p:sp>
        <p:nvSpPr>
          <p:cNvPr id="58580472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4398169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Хранилища в оперативной памяти</a:t>
            </a:r>
            <a:endParaRPr/>
          </a:p>
        </p:txBody>
      </p:sp>
      <p:graphicFrame>
        <p:nvGraphicFramePr>
          <p:cNvPr id="2037789734" name="Объект 3"/>
          <p:cNvGraphicFramePr>
            <a:graphicFrameLocks noGrp="1"/>
          </p:cNvGraphicFramePr>
          <p:nvPr>
            <p:ph idx="1"/>
          </p:nvPr>
        </p:nvGraphicFramePr>
        <p:xfrm>
          <a:off x="797983" y="1002837"/>
          <a:ext cx="10596031" cy="557226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8049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08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18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689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148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Характеристика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Redis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Memcached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Dragonfly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48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GitHub звёзды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69,3 тыс.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13,8 тыс.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27 тыс.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48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Место в DB-Engines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1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4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35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860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Поддержка структур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Строки, списки, множества, хэши и др.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Только строки (ключ-значение)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Строки, списки, множества, хэши и др.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624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TTL (время жизни ключа)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48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Pub/Sub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Нет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148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Персистентность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 (RDB, AOF)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Нет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 (улучшена)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4860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Масштабируемость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Кластеры, репликация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Простая горизонтальная (шардирование вручную)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Многопоточность, shared-nothing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13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Совместимость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–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–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Совместим с Redis и Memcached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148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Зрелость проекта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 2009 года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 2003 года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 2022 года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13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Поддержка Python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Официальная библиотека redis-py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Официальная библиотека pymemcache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Через совместимость с Redis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486159231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37</a:t>
            </a:fld>
            <a:endParaRPr lang="ru-RU"/>
          </a:p>
        </p:txBody>
      </p:sp>
      <p:sp>
        <p:nvSpPr>
          <p:cNvPr id="76129147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710375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Модели</a:t>
            </a:r>
            <a:endParaRPr/>
          </a:p>
        </p:txBody>
      </p:sp>
      <p:graphicFrame>
        <p:nvGraphicFramePr>
          <p:cNvPr id="427010948" name="Объект 3"/>
          <p:cNvGraphicFramePr>
            <a:graphicFrameLocks noGrp="1"/>
          </p:cNvGraphicFramePr>
          <p:nvPr>
            <p:ph idx="1"/>
          </p:nvPr>
        </p:nvGraphicFramePr>
        <p:xfrm>
          <a:off x="838198" y="1027906"/>
          <a:ext cx="10528299" cy="513333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904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19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7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007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812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4515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Модель (ссылка)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Параметры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Языки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Spearman (Encodechka STS)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Время инференса на CPU (среднее, с)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sergeyzh/LaBSE-ru-turbo</a:t>
                      </a:r>
                      <a:r>
                        <a:rPr lang="en-US" sz="1600"/>
                        <a:t> [32]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128M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864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sergeyzh/LaBSE-ru-sts</a:t>
                      </a:r>
                      <a:r>
                        <a:rPr lang="en-US" sz="1600"/>
                        <a:t> [31]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sergeyzh/rubert-mini-sts</a:t>
                      </a:r>
                      <a:r>
                        <a:rPr lang="en-US" sz="1600"/>
                        <a:t> [33]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32,4M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815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6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42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sergeyzh/rubert-tiny-sts</a:t>
                      </a:r>
                      <a:r>
                        <a:rPr lang="en-US" sz="1600"/>
                        <a:t> [34]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65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cointegrated/LaBSE-en-ru</a:t>
                      </a:r>
                      <a:r>
                        <a:rPr lang="en-US" sz="1600"/>
                        <a:t> [4]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Русский, Английский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965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600"/>
                        <a:t>Tochka-AI/ruRoPEBert-e5-base-512 [46]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139M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793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31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cointegrated/rubert-tiny2</a:t>
                      </a:r>
                      <a:r>
                        <a:rPr lang="en-US" sz="1600"/>
                        <a:t> [5]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750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062090327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38</a:t>
            </a:fld>
            <a:endParaRPr lang="ru-RU"/>
          </a:p>
        </p:txBody>
      </p:sp>
      <p:sp>
        <p:nvSpPr>
          <p:cNvPr id="116663918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8348003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Бот</a:t>
            </a:r>
            <a:endParaRPr/>
          </a:p>
        </p:txBody>
      </p:sp>
      <p:sp>
        <p:nvSpPr>
          <p:cNvPr id="365986983" name="Объект 2"/>
          <p:cNvSpPr>
            <a:spLocks noGrp="1"/>
          </p:cNvSpPr>
          <p:nvPr>
            <p:ph idx="1"/>
          </p:nvPr>
        </p:nvSpPr>
        <p:spPr bwMode="auto">
          <a:xfrm>
            <a:off x="838198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class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RateLimitedBot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Bot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__init__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args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limiter_backend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LimiterBackend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InMemoryLimiterBackend(),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**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kwargs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super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().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__init__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args,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**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kwargs)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.limiter_backend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limiter_backend</a:t>
            </a:r>
            <a:b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async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__call__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method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TelegramMethod[Any],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request_timeout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Optional[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]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chat_id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getattr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(method, </a:t>
            </a:r>
            <a:r>
              <a:rPr sz="1400" b="0" i="0" u="none">
                <a:solidFill>
                  <a:srgbClr val="A31515"/>
                </a:solidFill>
                <a:latin typeface="Droid Sans Mono"/>
                <a:ea typeface="Droid Sans Mono"/>
                <a:cs typeface="Droid Sans Mono"/>
              </a:rPr>
              <a:t>"chat_id"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chat_id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is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and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isinstance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(method, GetChat):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return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.limiter_backend.call_with_limit(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chat_id,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.session(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method,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timeout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request_timeout)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else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return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.session(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method,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timeout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request_timeout)</a:t>
            </a:r>
            <a:endParaRPr/>
          </a:p>
        </p:txBody>
      </p:sp>
      <p:sp>
        <p:nvSpPr>
          <p:cNvPr id="905923280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E4AD25A1-1132-AD7F-A68F-1383A0B7385B}" type="slidenum">
              <a:rPr lang="ru-RU" sz="2000"/>
              <a:t>39</a:t>
            </a:fld>
            <a:endParaRPr lang="ru-RU"/>
          </a:p>
        </p:txBody>
      </p:sp>
      <p:sp>
        <p:nvSpPr>
          <p:cNvPr id="199936937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8554177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Цель</a:t>
            </a:r>
            <a:endParaRPr/>
          </a:p>
        </p:txBody>
      </p:sp>
      <p:sp>
        <p:nvSpPr>
          <p:cNvPr id="2632602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ru-RU" b="1"/>
              <a:t>Цель работы</a:t>
            </a:r>
            <a:r>
              <a:rPr lang="ru-RU"/>
              <a:t> – разработка чат-бота для предоставления справочной информации и рекомендаций абитуриентам ВятГУ на основе данных, размещенных на официальных источниках ВятГУ.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2053102188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</a:t>
            </a:fld>
            <a:endParaRPr lang="ru-RU"/>
          </a:p>
        </p:txBody>
      </p:sp>
      <p:sp>
        <p:nvSpPr>
          <p:cNvPr id="137124142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6822006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Бот</a:t>
            </a:r>
            <a:endParaRPr/>
          </a:p>
        </p:txBody>
      </p:sp>
      <p:sp>
        <p:nvSpPr>
          <p:cNvPr id="1295257572" name="Объект 2"/>
          <p:cNvSpPr>
            <a:spLocks noGrp="1"/>
          </p:cNvSpPr>
          <p:nvPr>
            <p:ph idx="1"/>
          </p:nvPr>
        </p:nvSpPr>
        <p:spPr bwMode="auto">
          <a:xfrm>
            <a:off x="838198" y="1158874"/>
            <a:ext cx="5490514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class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RedisLimiterBackend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LimiterBackend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):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1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__init__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Redis):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.global_limiter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RedisSlidingWindowRateLimiter(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event_count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30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time_window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slack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.chats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TTLCache[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RedisSlidingWindowRateLimiter](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maxsize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100_000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ttl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60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.groups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TTLCache[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RedisSlidingWindowRateLimiter](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maxsize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100_000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ttl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60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)</a:t>
            </a:r>
            <a:b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/>
          </a:p>
        </p:txBody>
      </p:sp>
      <p:sp>
        <p:nvSpPr>
          <p:cNvPr id="556341332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C85CAD-CEF7-F1ED-3F81-4F3503AD564C}" type="slidenum">
              <a:rPr lang="ru-RU"/>
              <a:t>40</a:t>
            </a:fld>
            <a:endParaRPr lang="ru-RU"/>
          </a:p>
        </p:txBody>
      </p:sp>
      <p:sp>
        <p:nvSpPr>
          <p:cNvPr id="1292959466" name="TextBox 1292959465"/>
          <p:cNvSpPr txBox="1"/>
          <p:nvPr/>
        </p:nvSpPr>
        <p:spPr bwMode="auto">
          <a:xfrm>
            <a:off x="6369535" y="1034142"/>
            <a:ext cx="5199008" cy="4953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async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call_with_limit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chat_id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</a:t>
            </a:r>
            <a:r>
              <a:rPr lang="ru-RU" sz="1100" b="0" i="0" u="none" strike="noStrike" cap="none" spc="0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coro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Coroutine[Any, Any, Any]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) -&gt; Any:</a:t>
            </a:r>
            <a:b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chat_id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&lt;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.groups.get(chat_id)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is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RedisSlidingWindowRateLimiter(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event_count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20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time_window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60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slack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.groups[chat_id]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else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.chats.get(chat_id)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is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RedisSlidingWindowRateLimiter(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event_count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time_window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slack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3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.chats[chat_id]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</a:t>
            </a:r>
            <a:b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.global_limiter.wait()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limiter.wait()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return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coro</a:t>
            </a:r>
            <a:endParaRPr sz="1100"/>
          </a:p>
          <a:p>
            <a:pPr>
              <a:defRPr/>
            </a:pPr>
            <a:endParaRPr sz="1100"/>
          </a:p>
        </p:txBody>
      </p:sp>
      <p:sp>
        <p:nvSpPr>
          <p:cNvPr id="164332478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3907653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Корреляция Спирмена</a:t>
            </a:r>
          </a:p>
        </p:txBody>
      </p:sp>
      <p:sp>
        <p:nvSpPr>
          <p:cNvPr id="776799453" name="Объект 2"/>
          <p:cNvSpPr>
            <a:spLocks noGrp="1"/>
          </p:cNvSpPr>
          <p:nvPr>
            <p:ph idx="1"/>
          </p:nvPr>
        </p:nvSpPr>
        <p:spPr bwMode="auto">
          <a:xfrm>
            <a:off x="838198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 задачах STS (</a:t>
            </a:r>
            <a:r>
              <a:rPr lang="en-US"/>
              <a:t>sentense text similarity)</a:t>
            </a:r>
            <a:r>
              <a:rPr/>
              <a:t> эта метрика позволяет сравнивать порядок близости текстовых пар, предсказанный моделью, с порядком, заданным аннотаторами.</a:t>
            </a:r>
          </a:p>
        </p:txBody>
      </p:sp>
      <p:sp>
        <p:nvSpPr>
          <p:cNvPr id="162693817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6" cy="365123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623575943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8" y="6356349"/>
            <a:ext cx="2743200" cy="365123"/>
          </a:xfrm>
        </p:spPr>
        <p:txBody>
          <a:bodyPr/>
          <a:lstStyle/>
          <a:p>
            <a:pPr>
              <a:defRPr/>
            </a:pPr>
            <a:fld id="{9611B2C7-FD07-1AEA-C36D-1475A4BD613A}" type="slidenum">
              <a:rPr lang="ru-RU"/>
              <a:t>41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1227427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Поиск по категориям</a:t>
            </a:r>
            <a:endParaRPr/>
          </a:p>
        </p:txBody>
      </p:sp>
      <p:pic>
        <p:nvPicPr>
          <p:cNvPr id="1568778252" name="Объект 156877825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3233753" y="920211"/>
            <a:ext cx="5724492" cy="5125417"/>
          </a:xfrm>
          <a:prstGeom prst="rect">
            <a:avLst/>
          </a:prstGeom>
        </p:spPr>
      </p:pic>
      <p:sp>
        <p:nvSpPr>
          <p:cNvPr id="97559103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42</a:t>
            </a:fld>
            <a:endParaRPr lang="ru-RU"/>
          </a:p>
        </p:txBody>
      </p:sp>
      <p:sp>
        <p:nvSpPr>
          <p:cNvPr id="170698120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8261571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Свободный ввод</a:t>
            </a:r>
            <a:endParaRPr/>
          </a:p>
        </p:txBody>
      </p:sp>
      <p:pic>
        <p:nvPicPr>
          <p:cNvPr id="169210573" name="Объект 16921057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1059395" y="1194660"/>
            <a:ext cx="10073208" cy="4931674"/>
          </a:xfrm>
          <a:prstGeom prst="rect">
            <a:avLst/>
          </a:prstGeom>
        </p:spPr>
      </p:pic>
      <p:sp>
        <p:nvSpPr>
          <p:cNvPr id="1677286401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43</a:t>
            </a:fld>
            <a:endParaRPr lang="ru-RU"/>
          </a:p>
        </p:txBody>
      </p:sp>
      <p:sp>
        <p:nvSpPr>
          <p:cNvPr id="62823773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6485956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87585346" name="Объект 2"/>
          <p:cNvSpPr>
            <a:spLocks noGrp="1"/>
          </p:cNvSpPr>
          <p:nvPr>
            <p:ph idx="1"/>
          </p:nvPr>
        </p:nvSpPr>
        <p:spPr bwMode="auto">
          <a:xfrm>
            <a:off x="838199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0745687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7" y="6356349"/>
            <a:ext cx="6010976" cy="365123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422987591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8" y="6356349"/>
            <a:ext cx="2743200" cy="365123"/>
          </a:xfrm>
        </p:spPr>
        <p:txBody>
          <a:bodyPr/>
          <a:lstStyle/>
          <a:p>
            <a:pPr>
              <a:defRPr/>
            </a:pPr>
            <a:fld id="{539DA6C5-8FDE-2994-EE77-2917B257249B}" type="slidenum">
              <a:rPr lang="ru-RU"/>
              <a:t>44</a:t>
            </a:fld>
            <a:endParaRPr lang="ru-RU"/>
          </a:p>
        </p:txBody>
      </p:sp>
      <p:pic>
        <p:nvPicPr>
          <p:cNvPr id="1991626390" name="Рисунок 1991626389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970212" y="1027906"/>
            <a:ext cx="5940424" cy="50054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3872605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34028761" name="Объект 2"/>
          <p:cNvSpPr>
            <a:spLocks noGrp="1"/>
          </p:cNvSpPr>
          <p:nvPr>
            <p:ph idx="1"/>
          </p:nvPr>
        </p:nvSpPr>
        <p:spPr bwMode="auto">
          <a:xfrm>
            <a:off x="838199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9226084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7" y="6356349"/>
            <a:ext cx="6010976" cy="365123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536827145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8" y="6356349"/>
            <a:ext cx="2743200" cy="365123"/>
          </a:xfrm>
        </p:spPr>
        <p:txBody>
          <a:bodyPr/>
          <a:lstStyle/>
          <a:p>
            <a:pPr>
              <a:defRPr/>
            </a:pPr>
            <a:fld id="{A10E2846-DDC6-C9F8-B74F-D9E9D28ED72E}" type="slidenum">
              <a:rPr lang="ru-RU"/>
              <a:t>45</a:t>
            </a:fld>
            <a:endParaRPr lang="ru-RU"/>
          </a:p>
        </p:txBody>
      </p:sp>
      <p:pic>
        <p:nvPicPr>
          <p:cNvPr id="1602335380" name="Picture 1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958211" y="637686"/>
            <a:ext cx="4275575" cy="544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2470629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40846699" name="Объект 2"/>
          <p:cNvSpPr>
            <a:spLocks noGrp="1"/>
          </p:cNvSpPr>
          <p:nvPr>
            <p:ph idx="1"/>
          </p:nvPr>
        </p:nvSpPr>
        <p:spPr bwMode="auto">
          <a:xfrm>
            <a:off x="838199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2429755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7" y="6356349"/>
            <a:ext cx="6010976" cy="365123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1643248890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8" y="6356349"/>
            <a:ext cx="2743200" cy="365123"/>
          </a:xfrm>
        </p:spPr>
        <p:txBody>
          <a:bodyPr/>
          <a:lstStyle/>
          <a:p>
            <a:pPr>
              <a:defRPr/>
            </a:pPr>
            <a:fld id="{697F7329-3C07-2EA9-ADD4-0C6A5D9E12FB}" type="slidenum">
              <a:rPr lang="ru-RU"/>
              <a:t>46</a:t>
            </a:fld>
            <a:endParaRPr lang="ru-RU"/>
          </a:p>
        </p:txBody>
      </p:sp>
      <p:pic>
        <p:nvPicPr>
          <p:cNvPr id="1881047685" name="Рисунок 1881047684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812279" y="365124"/>
            <a:ext cx="4567439" cy="55698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226748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Задачи</a:t>
            </a:r>
            <a:endParaRPr/>
          </a:p>
        </p:txBody>
      </p:sp>
      <p:sp>
        <p:nvSpPr>
          <p:cNvPr id="1016554752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198" y="1556649"/>
            <a:ext cx="10707592" cy="4115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Для реализации поставленной цели необходимо решить следующие </a:t>
            </a:r>
            <a:r>
              <a:rPr lang="ru-RU" sz="2400" b="1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задачи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: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Собрать информацию с сайта для абитуриентов ВятГУ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Систематизировать полученную информацию для эффективного доступа к ней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Разработать архитектуру чат-бота с удобным пользовательским интерфейсом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Реализовать рекомендательную систему на основе описания направлений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Провести тестирование работоспособности и удобства использования чат-бота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sp>
        <p:nvSpPr>
          <p:cNvPr id="788102868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5</a:t>
            </a:fld>
            <a:endParaRPr lang="ru-RU"/>
          </a:p>
        </p:txBody>
      </p:sp>
      <p:sp>
        <p:nvSpPr>
          <p:cNvPr id="204994203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3606477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Сильные и слабые стороны существующих аналогов</a:t>
            </a:r>
            <a:endParaRPr/>
          </a:p>
        </p:txBody>
      </p:sp>
      <p:sp>
        <p:nvSpPr>
          <p:cNvPr id="2049824622" name="Объект 2"/>
          <p:cNvSpPr>
            <a:spLocks noGrp="1"/>
          </p:cNvSpPr>
          <p:nvPr>
            <p:ph idx="1"/>
          </p:nvPr>
        </p:nvSpPr>
        <p:spPr bwMode="auto">
          <a:xfrm>
            <a:off x="838198" y="1825625"/>
            <a:ext cx="5033213" cy="4351338"/>
          </a:xfrm>
        </p:spPr>
        <p:txBody>
          <a:bodyPr/>
          <a:lstStyle/>
          <a:p>
            <a:pPr>
              <a:defRPr/>
            </a:pPr>
            <a:r>
              <a:rPr lang="ru-RU" b="1"/>
              <a:t>Сильные стороны:</a:t>
            </a:r>
            <a:endParaRPr lang="ru-RU"/>
          </a:p>
          <a:p>
            <a:pPr lvl="1">
              <a:defRPr/>
            </a:pPr>
            <a:r>
              <a:rPr lang="ru-RU">
                <a:highlight>
                  <a:srgbClr val="00FF00"/>
                </a:highlight>
              </a:rPr>
              <a:t>Возможность подписки на события программы</a:t>
            </a:r>
            <a:endParaRPr/>
          </a:p>
          <a:p>
            <a:pPr lvl="1">
              <a:defRPr/>
            </a:pPr>
            <a:r>
              <a:rPr lang="ru-RU"/>
              <a:t>Поддержка нескольких языков</a:t>
            </a:r>
            <a:endParaRPr/>
          </a:p>
          <a:p>
            <a:pPr lvl="1">
              <a:defRPr/>
            </a:pPr>
            <a:r>
              <a:rPr lang="ru-RU">
                <a:highlight>
                  <a:srgbClr val="00FF00"/>
                </a:highlight>
              </a:rPr>
              <a:t>Доступ к официальным источникам</a:t>
            </a:r>
            <a:endParaRPr>
              <a:highlight>
                <a:srgbClr val="00FF00"/>
              </a:highlight>
            </a:endParaRPr>
          </a:p>
          <a:p>
            <a:pPr lvl="1">
              <a:defRPr/>
            </a:pPr>
            <a:r>
              <a:rPr lang="ru-RU">
                <a:highlight>
                  <a:srgbClr val="00FF00"/>
                </a:highlight>
              </a:rPr>
              <a:t>Свободный ввод</a:t>
            </a:r>
            <a:r>
              <a:rPr lang="ru-RU"/>
              <a:t> и подключение оператора</a:t>
            </a:r>
            <a:endParaRPr/>
          </a:p>
          <a:p>
            <a:pPr lvl="1">
              <a:defRPr/>
            </a:pPr>
            <a:r>
              <a:rPr lang="ru-RU">
                <a:highlight>
                  <a:srgbClr val="00FF00"/>
                </a:highlight>
              </a:rPr>
              <a:t>Структурированная информация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1977553277" name="TextBox 3"/>
          <p:cNvSpPr txBox="1"/>
          <p:nvPr/>
        </p:nvSpPr>
        <p:spPr bwMode="auto">
          <a:xfrm>
            <a:off x="6096000" y="1825625"/>
            <a:ext cx="564682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ru-RU" sz="2800" b="1"/>
              <a:t>Слабые стороны:</a:t>
            </a:r>
            <a:endParaRPr/>
          </a:p>
          <a:p>
            <a:pPr marL="742950" lvl="1" indent="-285750">
              <a:buFont typeface="Arial"/>
              <a:buChar char="•"/>
              <a:defRPr/>
            </a:pPr>
            <a:r>
              <a:rPr lang="ru-RU" sz="2400"/>
              <a:t>Отсутствие рекомендаций по программам</a:t>
            </a:r>
            <a:endParaRPr/>
          </a:p>
          <a:p>
            <a:pPr marL="742950" lvl="1" indent="-285750">
              <a:buFont typeface="Arial"/>
              <a:buChar char="•"/>
              <a:defRPr/>
            </a:pPr>
            <a:r>
              <a:rPr lang="ru-RU" sz="2400"/>
              <a:t>Переключение между клавиатурами</a:t>
            </a:r>
            <a:endParaRPr/>
          </a:p>
          <a:p>
            <a:pPr marL="742950" lvl="1" indent="-285750">
              <a:buFont typeface="Arial"/>
              <a:buChar char="•"/>
              <a:defRPr/>
            </a:pPr>
            <a:r>
              <a:rPr lang="ru-RU" sz="2400"/>
              <a:t>Избыточные визуальные элементы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1708455941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6</a:t>
            </a:fld>
            <a:endParaRPr lang="ru-RU"/>
          </a:p>
        </p:txBody>
      </p:sp>
      <p:sp>
        <p:nvSpPr>
          <p:cNvPr id="2362095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5435990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Анализ и категоризация вопросов</a:t>
            </a:r>
          </a:p>
        </p:txBody>
      </p:sp>
      <p:sp>
        <p:nvSpPr>
          <p:cNvPr id="804735621" name="Объект 2"/>
          <p:cNvSpPr>
            <a:spLocks noGrp="1"/>
          </p:cNvSpPr>
          <p:nvPr>
            <p:ph idx="1"/>
          </p:nvPr>
        </p:nvSpPr>
        <p:spPr bwMode="auto">
          <a:xfrm>
            <a:off x="838198" y="1690687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b="0">
                <a:latin typeface="Arial"/>
                <a:ea typeface="Arial"/>
                <a:cs typeface="Arial"/>
              </a:rPr>
              <a:t>Пример структуры категорий</a:t>
            </a:r>
            <a:endParaRPr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├── Часто задаваемые вопросы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├── Подача документов и поступление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Способы подачи документов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Общие вопросы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Перевод и восстановление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ЕГЭ и вступительные испытания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└── Целевой прием и платное обучение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├── Общежитие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└── Направление «Педагогическое образование (с двумя профилями подготовки)»</a:t>
            </a:r>
            <a:endParaRPr/>
          </a:p>
        </p:txBody>
      </p:sp>
      <p:sp>
        <p:nvSpPr>
          <p:cNvPr id="114434388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CC61A4E-167E-41A0-45E7-974E42A85EAB}" type="slidenum">
              <a:rPr lang="ru-RU"/>
              <a:t>7</a:t>
            </a:fld>
            <a:endParaRPr lang="ru-RU"/>
          </a:p>
        </p:txBody>
      </p:sp>
      <p:sp>
        <p:nvSpPr>
          <p:cNvPr id="16284060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645705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Компоненты и архитектура</a:t>
            </a:r>
            <a:endParaRPr/>
          </a:p>
        </p:txBody>
      </p:sp>
      <p:pic>
        <p:nvPicPr>
          <p:cNvPr id="1599759996" name="Объект 159975999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xmlns:mc="http://schemas.openxmlformats.org/markup-compatibility/2006" xmlns:w="http://schemas.openxmlformats.org/wordprocessingml/2006/main" xmlns:m="http://schemas.openxmlformats.org/officeDocument/2006/math" xmlns="" r:embed="rId4"/>
              </a:ext>
            </a:extLst>
          </a:blip>
          <a:stretch/>
        </p:blipFill>
        <p:spPr bwMode="auto">
          <a:xfrm>
            <a:off x="1333724" y="1097796"/>
            <a:ext cx="9524550" cy="4985809"/>
          </a:xfrm>
          <a:prstGeom prst="rect">
            <a:avLst/>
          </a:prstGeom>
        </p:spPr>
      </p:pic>
      <p:sp>
        <p:nvSpPr>
          <p:cNvPr id="1196010666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8</a:t>
            </a:fld>
            <a:endParaRPr lang="ru-RU"/>
          </a:p>
        </p:txBody>
      </p:sp>
      <p:sp>
        <p:nvSpPr>
          <p:cNvPr id="168838180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1207460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Задача рекомендации направлений</a:t>
            </a:r>
            <a:endParaRPr/>
          </a:p>
        </p:txBody>
      </p:sp>
      <p:sp>
        <p:nvSpPr>
          <p:cNvPr id="2093207164" name="Объект 2"/>
          <p:cNvSpPr>
            <a:spLocks noGrp="1"/>
          </p:cNvSpPr>
          <p:nvPr>
            <p:ph idx="1"/>
          </p:nvPr>
        </p:nvSpPr>
        <p:spPr bwMode="auto">
          <a:xfrm>
            <a:off x="838198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5269044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838198" y="6356349"/>
            <a:ext cx="6010976" cy="365123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</a:p>
        </p:txBody>
      </p:sp>
      <p:sp>
        <p:nvSpPr>
          <p:cNvPr id="307238933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8" y="6356349"/>
            <a:ext cx="2743200" cy="365123"/>
          </a:xfrm>
        </p:spPr>
        <p:txBody>
          <a:bodyPr/>
          <a:lstStyle/>
          <a:p>
            <a:pPr>
              <a:defRPr/>
            </a:pPr>
            <a:fld id="{3E1C303E-6F7A-B0C5-A515-DB6DD1692A09}" type="slidenum">
              <a:rPr lang="ru-RU"/>
              <a:t>9</a:t>
            </a:fld>
            <a:endParaRPr lang="ru-RU"/>
          </a:p>
        </p:txBody>
      </p:sp>
      <p:graphicFrame>
        <p:nvGraphicFramePr>
          <p:cNvPr id="1931499731" name="Объект 3"/>
          <p:cNvGraphicFramePr>
            <a:graphicFrameLocks/>
          </p:cNvGraphicFramePr>
          <p:nvPr/>
        </p:nvGraphicFramePr>
        <p:xfrm>
          <a:off x="838197" y="1027905"/>
          <a:ext cx="10528298" cy="513333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904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1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7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00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812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4515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Модель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Параметры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Языки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Spearman (Encodechka STS)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Время инференса на CPU (среднее, с)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sergeyzh/LaBSE-ru-turbo</a:t>
                      </a:r>
                      <a:r>
                        <a:rPr lang="en-US" sz="1600"/>
                        <a:t> [32]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128M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864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sergeyzh/LaBSE-ru-sts</a:t>
                      </a:r>
                      <a:r>
                        <a:rPr lang="en-US" sz="1600"/>
                        <a:t> [31]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sergeyzh/rubert-mini-sts</a:t>
                      </a:r>
                      <a:r>
                        <a:rPr lang="en-US" sz="1600"/>
                        <a:t> [33]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32,4M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815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6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42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sergeyzh/rubert-tiny-sts</a:t>
                      </a:r>
                      <a:r>
                        <a:rPr lang="en-US" sz="1600"/>
                        <a:t> [34]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65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cointegrated/LaBSE-en-ru</a:t>
                      </a:r>
                      <a:r>
                        <a:rPr lang="en-US" sz="1600"/>
                        <a:t> [4]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Русский, Английский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965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600"/>
                        <a:t>Tochka-AI/ruRoPEBert-e5-base-512 [46]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139M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793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31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7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cointegrated/rubert-tiny2</a:t>
                      </a:r>
                      <a:r>
                        <a:rPr lang="en-US" sz="1600"/>
                        <a:t> [5]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750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:p159="http://schemas.microsoft.com/office/powerpoint/2015/09/main" xmlns:w="http://schemas.openxmlformats.org/wordprocessingml/2006/main" xmlns:m="http://schemas.openxmlformats.org/officeDocument/2006/math" xmlns="" Requires="p159">
      <p:transition p14:dur="2000" advClick="1"/>
    </mc:Choice>
    <mc:Fallback>
      <p:transition/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2279</Words>
  <Application>Microsoft Office PowerPoint</Application>
  <PresentationFormat>Широкоэкранный</PresentationFormat>
  <Paragraphs>601</Paragraphs>
  <Slides>46</Slides>
  <Notes>46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46</vt:i4>
      </vt:variant>
    </vt:vector>
  </HeadingPairs>
  <TitlesOfParts>
    <vt:vector size="53" baseType="lpstr">
      <vt:lpstr>Andale Mono</vt:lpstr>
      <vt:lpstr>Arial</vt:lpstr>
      <vt:lpstr>Calibri</vt:lpstr>
      <vt:lpstr>Calibri Light</vt:lpstr>
      <vt:lpstr>Droid Sans Mono</vt:lpstr>
      <vt:lpstr>Times New Roman</vt:lpstr>
      <vt:lpstr>Тема Office</vt:lpstr>
      <vt:lpstr>Выпускная квалификационная работа  на тему  «РАЗРАБОТКА ЧАТ-БОТА В ПОДДЕРЖКУ АБИТУРИЕНТА ВЯТГУ»</vt:lpstr>
      <vt:lpstr>Результат работы</vt:lpstr>
      <vt:lpstr>Актуальность</vt:lpstr>
      <vt:lpstr>Цель</vt:lpstr>
      <vt:lpstr>Задачи</vt:lpstr>
      <vt:lpstr>Сильные и слабые стороны существующих аналогов</vt:lpstr>
      <vt:lpstr>Анализ и категоризация вопросов</vt:lpstr>
      <vt:lpstr>Компоненты и архитектура</vt:lpstr>
      <vt:lpstr>Задача рекомендации направлений</vt:lpstr>
      <vt:lpstr>GitHub Actions</vt:lpstr>
      <vt:lpstr>Архитектура основного сервиса – бота</vt:lpstr>
      <vt:lpstr>Структура PostgreSQL</vt:lpstr>
      <vt:lpstr>Сценарии взаимодействия</vt:lpstr>
      <vt:lpstr>Вопрос о поступлении</vt:lpstr>
      <vt:lpstr>Получить рекомендации</vt:lpstr>
      <vt:lpstr>Уведомления</vt:lpstr>
      <vt:lpstr>Перспективы</vt:lpstr>
      <vt:lpstr>Заключение</vt:lpstr>
      <vt:lpstr>Спасибо за внимание!</vt:lpstr>
      <vt:lpstr>Аналоги. Admissions KFU</vt:lpstr>
      <vt:lpstr>Аналоги. Admissions KFU</vt:lpstr>
      <vt:lpstr>Аналоги. Admissions KFU</vt:lpstr>
      <vt:lpstr>Аналоги. Московский политех</vt:lpstr>
      <vt:lpstr>Аналоги. Московский политех</vt:lpstr>
      <vt:lpstr>Аналоги. Хочу в Политех </vt:lpstr>
      <vt:lpstr>Аналоги. Хочу в Политех </vt:lpstr>
      <vt:lpstr>База данных</vt:lpstr>
      <vt:lpstr>База данных</vt:lpstr>
      <vt:lpstr>База данных</vt:lpstr>
      <vt:lpstr>База данных</vt:lpstr>
      <vt:lpstr>База данных</vt:lpstr>
      <vt:lpstr>База данных</vt:lpstr>
      <vt:lpstr>Языки</vt:lpstr>
      <vt:lpstr>Фреймворки</vt:lpstr>
      <vt:lpstr>СУБД</vt:lpstr>
      <vt:lpstr>Векторные базы данных</vt:lpstr>
      <vt:lpstr>Хранилища в оперативной памяти</vt:lpstr>
      <vt:lpstr>Модели</vt:lpstr>
      <vt:lpstr>Бот</vt:lpstr>
      <vt:lpstr>Бот</vt:lpstr>
      <vt:lpstr>Корреляция Спирмена</vt:lpstr>
      <vt:lpstr>Поиск по категориям</vt:lpstr>
      <vt:lpstr>Свободный ввод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чат-бота в поддержку абитуриента ВятГУ</dc:title>
  <dc:creator>Дима Ощепков</dc:creator>
  <cp:lastModifiedBy>Владислав</cp:lastModifiedBy>
  <cp:revision>22</cp:revision>
  <dcterms:created xsi:type="dcterms:W3CDTF">2025-05-26T15:34:47Z</dcterms:created>
  <dcterms:modified xsi:type="dcterms:W3CDTF">2025-07-07T18:07:55Z</dcterms:modified>
</cp:coreProperties>
</file>